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rchivo Black" charset="1" panose="020B0A03020202020B04"/>
      <p:regular r:id="rId24"/>
    </p:embeddedFont>
    <p:embeddedFont>
      <p:font typeface="Poppins Bold" charset="1" panose="00000800000000000000"/>
      <p:regular r:id="rId25"/>
    </p:embeddedFont>
    <p:embeddedFont>
      <p:font typeface="Poppins" charset="1" panose="00000500000000000000"/>
      <p:regular r:id="rId26"/>
    </p:embeddedFont>
    <p:embeddedFont>
      <p:font typeface="TT Chocolates Bold" charset="1" panose="02000803020000020003"/>
      <p:regular r:id="rId27"/>
    </p:embeddedFont>
    <p:embeddedFont>
      <p:font typeface="Poppins Medium" charset="1" panose="00000600000000000000"/>
      <p:regular r:id="rId28"/>
    </p:embeddedFont>
    <p:embeddedFont>
      <p:font typeface="Bebas Neue Cyrillic" charset="1" panose="02000506000000020004"/>
      <p:regular r:id="rId29"/>
    </p:embeddedFont>
    <p:embeddedFont>
      <p:font typeface="Bernoru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notesSlides/notesSlide2.xml" Type="http://schemas.openxmlformats.org/officeDocument/2006/relationships/notesSlide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“Como resultados principales, logramos implementar ComparaYa como una plataforma web totalmente funcional, no un prototipo.</a:t>
            </a:r>
          </a:p>
          <a:p>
            <a:r>
              <a:rPr lang="en-US"/>
              <a:t>Integramos un módulo de dashboards interactivos utilizando los datos históricos de precios de ODEPA, permitiendo visualizar tendencias por producto, rangos de fechas y unidades de medida.</a:t>
            </a:r>
          </a:p>
          <a:p>
            <a:r>
              <a:rPr lang="en-US"/>
              <a:t/>
            </a:r>
          </a:p>
          <a:p>
            <a:r>
              <a:rPr lang="en-US"/>
              <a:t>Además, desarrollamos un comparador de precios automatizado que toma información actualizada desde tres supermercados, mostrando indicadores visuales como ‘mejor’ y ‘peor’ precio para facilitar la decisión del usuario.</a:t>
            </a:r>
          </a:p>
          <a:p>
            <a:r>
              <a:rPr lang="en-US"/>
              <a:t/>
            </a:r>
          </a:p>
          <a:p>
            <a:r>
              <a:rPr lang="en-US"/>
              <a:t>Finalmente, agregamos un sistema de perfiles y canastas guardadas, lo que permite al usuario almacenar listas personalizadas y agilizar futuras comparaciones.”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“Durante el desarrollo enfrentamos tres obstáculos principales.</a:t>
            </a:r>
          </a:p>
          <a:p>
            <a:r>
              <a:rPr lang="en-US"/>
              <a:t>Primero, tiempos lentos de procesamiento en la transformación de los datos, especialmente en etapas iniciales.</a:t>
            </a:r>
          </a:p>
          <a:p>
            <a:r>
              <a:rPr lang="en-US"/>
              <a:t>Segundo, los CSV de ODEPA requerían limpieza adicional, lo que nos obligó a crear rutinas específicas.</a:t>
            </a:r>
          </a:p>
          <a:p>
            <a:r>
              <a:rPr lang="en-US"/>
              <a:t>Y tercero, el scraping se veía afectado por cambios constantes en la estructura de los supermercados.</a:t>
            </a:r>
          </a:p>
          <a:p>
            <a:r>
              <a:rPr lang="en-US"/>
              <a:t/>
            </a:r>
          </a:p>
          <a:p>
            <a:r>
              <a:rPr lang="en-US"/>
              <a:t>Para resolver esto, implementamos rutinas de validación y optimización, modularizamos el scraper para adaptarlo rápido y ajustamos la distribución de tareas del equipo para avanzar sin bloqueos.”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4uKRVbjM.mp4" Type="http://schemas.openxmlformats.org/officeDocument/2006/relationships/video"/><Relationship Id="rId11" Target="../media/VAG4uKRVbjM.mp4" Type="http://schemas.microsoft.com/office/2007/relationships/media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4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4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8.png" Type="http://schemas.openxmlformats.org/officeDocument/2006/relationships/image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4.png" Type="http://schemas.openxmlformats.org/officeDocument/2006/relationships/image"/><Relationship Id="rId20" Target="../media/image34.png" Type="http://schemas.openxmlformats.org/officeDocument/2006/relationships/image"/><Relationship Id="rId21" Target="../media/image35.svg" Type="http://schemas.openxmlformats.org/officeDocument/2006/relationships/image"/><Relationship Id="rId22" Target="../media/image36.png" Type="http://schemas.openxmlformats.org/officeDocument/2006/relationships/image"/><Relationship Id="rId23" Target="../media/image37.sv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486778">
            <a:off x="-1515531" y="-2059921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897213"/>
            <a:ext cx="8458163" cy="250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45"/>
              </a:lnSpc>
            </a:pPr>
            <a:r>
              <a:rPr lang="en-US" sz="910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Presentación Capstone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183228" y="1151829"/>
            <a:ext cx="11449878" cy="8229600"/>
          </a:xfrm>
          <a:custGeom>
            <a:avLst/>
            <a:gdLst/>
            <a:ahLst/>
            <a:cxnLst/>
            <a:rect r="r" b="b" t="t" l="l"/>
            <a:pathLst>
              <a:path h="8229600" w="11449878">
                <a:moveTo>
                  <a:pt x="0" y="0"/>
                </a:moveTo>
                <a:lnTo>
                  <a:pt x="11449878" y="0"/>
                </a:lnTo>
                <a:lnTo>
                  <a:pt x="114498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8608338"/>
            <a:ext cx="4422650" cy="649962"/>
            <a:chOff x="0" y="0"/>
            <a:chExt cx="2215312" cy="3255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5312" cy="325567"/>
            </a:xfrm>
            <a:custGeom>
              <a:avLst/>
              <a:gdLst/>
              <a:ahLst/>
              <a:cxnLst/>
              <a:rect r="r" b="b" t="t" l="l"/>
              <a:pathLst>
                <a:path h="325567" w="2215312">
                  <a:moveTo>
                    <a:pt x="162783" y="0"/>
                  </a:moveTo>
                  <a:lnTo>
                    <a:pt x="2052528" y="0"/>
                  </a:lnTo>
                  <a:cubicBezTo>
                    <a:pt x="2095701" y="0"/>
                    <a:pt x="2137106" y="17150"/>
                    <a:pt x="2167634" y="47678"/>
                  </a:cubicBezTo>
                  <a:cubicBezTo>
                    <a:pt x="2198161" y="78206"/>
                    <a:pt x="2215312" y="119611"/>
                    <a:pt x="2215312" y="162783"/>
                  </a:cubicBezTo>
                  <a:lnTo>
                    <a:pt x="2215312" y="162783"/>
                  </a:lnTo>
                  <a:cubicBezTo>
                    <a:pt x="2215312" y="205956"/>
                    <a:pt x="2198161" y="247361"/>
                    <a:pt x="2167634" y="277889"/>
                  </a:cubicBezTo>
                  <a:cubicBezTo>
                    <a:pt x="2137106" y="308417"/>
                    <a:pt x="2095701" y="325567"/>
                    <a:pt x="2052528" y="325567"/>
                  </a:cubicBezTo>
                  <a:lnTo>
                    <a:pt x="162783" y="325567"/>
                  </a:lnTo>
                  <a:cubicBezTo>
                    <a:pt x="119611" y="325567"/>
                    <a:pt x="78206" y="308417"/>
                    <a:pt x="47678" y="277889"/>
                  </a:cubicBezTo>
                  <a:cubicBezTo>
                    <a:pt x="17150" y="247361"/>
                    <a:pt x="0" y="205956"/>
                    <a:pt x="0" y="162783"/>
                  </a:cubicBezTo>
                  <a:lnTo>
                    <a:pt x="0" y="162783"/>
                  </a:lnTo>
                  <a:cubicBezTo>
                    <a:pt x="0" y="119611"/>
                    <a:pt x="17150" y="78206"/>
                    <a:pt x="47678" y="47678"/>
                  </a:cubicBezTo>
                  <a:cubicBezTo>
                    <a:pt x="78206" y="17150"/>
                    <a:pt x="119611" y="0"/>
                    <a:pt x="162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A2DE96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215312" cy="354142"/>
            </a:xfrm>
            <a:prstGeom prst="rect">
              <a:avLst/>
            </a:prstGeom>
          </p:spPr>
          <p:txBody>
            <a:bodyPr anchor="ctr" rtlCol="false" tIns="36780" lIns="36780" bIns="36780" rIns="36780"/>
            <a:lstStyle/>
            <a:p>
              <a:pPr algn="ctr" marL="259082" indent="-129541" lvl="1">
                <a:lnSpc>
                  <a:spcPts val="1680"/>
                </a:lnSpc>
                <a:buAutoNum type="arabicPeriod" startAt="1"/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03236" y="1579114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38918" y="5266629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92475" y="897493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663337">
            <a:off x="8516031" y="4771158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9"/>
                </a:lnTo>
                <a:lnTo>
                  <a:pt x="0" y="1230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4493" y="873362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267155" y="6238233"/>
            <a:ext cx="7767870" cy="49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0"/>
              </a:lnSpc>
              <a:spcBef>
                <a:spcPct val="0"/>
              </a:spcBef>
            </a:pPr>
            <a:r>
              <a:rPr lang="en-US" b="true" sz="334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Comparador y análisis de precios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17796" y="1151829"/>
            <a:ext cx="2690893" cy="42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1"/>
              </a:lnSpc>
              <a:spcBef>
                <a:spcPct val="0"/>
              </a:spcBef>
            </a:pPr>
            <a:r>
              <a:rPr lang="en-US" sz="28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ComparaYa!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8208" y="8789487"/>
            <a:ext cx="3423634" cy="29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20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www.comparaya.cl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30911">
            <a:off x="-1515531" y="-2256418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09067" y="8779962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8536" y="1035083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24082" y="7410934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3337">
            <a:off x="4769996" y="801082"/>
            <a:ext cx="1752399" cy="1685489"/>
          </a:xfrm>
          <a:custGeom>
            <a:avLst/>
            <a:gdLst/>
            <a:ahLst/>
            <a:cxnLst/>
            <a:rect r="r" b="b" t="t" l="l"/>
            <a:pathLst>
              <a:path h="1685489" w="1752399">
                <a:moveTo>
                  <a:pt x="0" y="0"/>
                </a:moveTo>
                <a:lnTo>
                  <a:pt x="1752399" y="0"/>
                </a:lnTo>
                <a:lnTo>
                  <a:pt x="1752399" y="1685489"/>
                </a:lnTo>
                <a:lnTo>
                  <a:pt x="0" y="1685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738369">
            <a:off x="-539705" y="3932389"/>
            <a:ext cx="6122682" cy="5435191"/>
          </a:xfrm>
          <a:custGeom>
            <a:avLst/>
            <a:gdLst/>
            <a:ahLst/>
            <a:cxnLst/>
            <a:rect r="r" b="b" t="t" l="l"/>
            <a:pathLst>
              <a:path h="5435191" w="6122682">
                <a:moveTo>
                  <a:pt x="0" y="0"/>
                </a:moveTo>
                <a:lnTo>
                  <a:pt x="6122682" y="0"/>
                </a:lnTo>
                <a:lnTo>
                  <a:pt x="6122682" y="5435191"/>
                </a:lnTo>
                <a:lnTo>
                  <a:pt x="0" y="54351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64872" y="4844540"/>
            <a:ext cx="10175750" cy="238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1"/>
              </a:lnSpc>
            </a:pPr>
            <a:r>
              <a:rPr lang="en-US" sz="739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 de datos</a:t>
            </a:r>
          </a:p>
          <a:p>
            <a:pPr algn="l">
              <a:lnSpc>
                <a:spcPts val="9461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725524" y="2377049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5185">
            <a:off x="-1515531" y="-2340435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5929" y="1245447"/>
            <a:ext cx="1616050" cy="1616050"/>
          </a:xfrm>
          <a:custGeom>
            <a:avLst/>
            <a:gdLst/>
            <a:ahLst/>
            <a:cxnLst/>
            <a:rect r="r" b="b" t="t" l="l"/>
            <a:pathLst>
              <a:path h="1616050" w="1616050">
                <a:moveTo>
                  <a:pt x="0" y="0"/>
                </a:moveTo>
                <a:lnTo>
                  <a:pt x="1616049" y="0"/>
                </a:lnTo>
                <a:lnTo>
                  <a:pt x="1616049" y="1616049"/>
                </a:lnTo>
                <a:lnTo>
                  <a:pt x="0" y="1616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83146" y="7104556"/>
            <a:ext cx="2003144" cy="2003144"/>
          </a:xfrm>
          <a:custGeom>
            <a:avLst/>
            <a:gdLst/>
            <a:ahLst/>
            <a:cxnLst/>
            <a:rect r="r" b="b" t="t" l="l"/>
            <a:pathLst>
              <a:path h="2003144" w="2003144">
                <a:moveTo>
                  <a:pt x="0" y="0"/>
                </a:moveTo>
                <a:lnTo>
                  <a:pt x="2003145" y="0"/>
                </a:lnTo>
                <a:lnTo>
                  <a:pt x="2003145" y="2003144"/>
                </a:lnTo>
                <a:lnTo>
                  <a:pt x="0" y="200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08594" y="1725332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3337">
            <a:off x="1757832" y="6906148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9"/>
                </a:lnTo>
                <a:lnTo>
                  <a:pt x="0" y="123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02635" y="2039660"/>
            <a:ext cx="9100814" cy="7068040"/>
          </a:xfrm>
          <a:custGeom>
            <a:avLst/>
            <a:gdLst/>
            <a:ahLst/>
            <a:cxnLst/>
            <a:rect r="r" b="b" t="t" l="l"/>
            <a:pathLst>
              <a:path h="7068040" w="9100814">
                <a:moveTo>
                  <a:pt x="0" y="0"/>
                </a:moveTo>
                <a:lnTo>
                  <a:pt x="9100814" y="0"/>
                </a:lnTo>
                <a:lnTo>
                  <a:pt x="9100814" y="7068040"/>
                </a:lnTo>
                <a:lnTo>
                  <a:pt x="0" y="7068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818" t="-8910" r="0" b="-107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68865" y="794216"/>
            <a:ext cx="4168353" cy="92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4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ODEPA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5185">
            <a:off x="-1515531" y="-2340435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5929" y="1245447"/>
            <a:ext cx="1616050" cy="1616050"/>
          </a:xfrm>
          <a:custGeom>
            <a:avLst/>
            <a:gdLst/>
            <a:ahLst/>
            <a:cxnLst/>
            <a:rect r="r" b="b" t="t" l="l"/>
            <a:pathLst>
              <a:path h="1616050" w="1616050">
                <a:moveTo>
                  <a:pt x="0" y="0"/>
                </a:moveTo>
                <a:lnTo>
                  <a:pt x="1616049" y="0"/>
                </a:lnTo>
                <a:lnTo>
                  <a:pt x="1616049" y="1616049"/>
                </a:lnTo>
                <a:lnTo>
                  <a:pt x="0" y="1616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83146" y="7104556"/>
            <a:ext cx="2003144" cy="2003144"/>
          </a:xfrm>
          <a:custGeom>
            <a:avLst/>
            <a:gdLst/>
            <a:ahLst/>
            <a:cxnLst/>
            <a:rect r="r" b="b" t="t" l="l"/>
            <a:pathLst>
              <a:path h="2003144" w="2003144">
                <a:moveTo>
                  <a:pt x="0" y="0"/>
                </a:moveTo>
                <a:lnTo>
                  <a:pt x="2003145" y="0"/>
                </a:lnTo>
                <a:lnTo>
                  <a:pt x="2003145" y="2003144"/>
                </a:lnTo>
                <a:lnTo>
                  <a:pt x="0" y="200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08594" y="1725332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3337">
            <a:off x="1757832" y="6906148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9"/>
                </a:lnTo>
                <a:lnTo>
                  <a:pt x="0" y="123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82868" y="2053472"/>
            <a:ext cx="7122264" cy="7526504"/>
          </a:xfrm>
          <a:custGeom>
            <a:avLst/>
            <a:gdLst/>
            <a:ahLst/>
            <a:cxnLst/>
            <a:rect r="r" b="b" t="t" l="l"/>
            <a:pathLst>
              <a:path h="7526504" w="7122264">
                <a:moveTo>
                  <a:pt x="0" y="0"/>
                </a:moveTo>
                <a:lnTo>
                  <a:pt x="7122264" y="0"/>
                </a:lnTo>
                <a:lnTo>
                  <a:pt x="7122264" y="7526504"/>
                </a:lnTo>
                <a:lnTo>
                  <a:pt x="0" y="7526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268" r="0" b="-721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24332" y="920216"/>
            <a:ext cx="5439336" cy="92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4"/>
              </a:lnSpc>
              <a:spcBef>
                <a:spcPct val="0"/>
              </a:spcBef>
            </a:pPr>
            <a:r>
              <a:rPr lang="en-US" sz="6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SCRAPING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30911">
            <a:off x="-1515531" y="-2256418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09067" y="8779962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8536" y="1035083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24082" y="7410934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3337">
            <a:off x="1823838" y="2186706"/>
            <a:ext cx="1752399" cy="1685489"/>
          </a:xfrm>
          <a:custGeom>
            <a:avLst/>
            <a:gdLst/>
            <a:ahLst/>
            <a:cxnLst/>
            <a:rect r="r" b="b" t="t" l="l"/>
            <a:pathLst>
              <a:path h="1685489" w="1752399">
                <a:moveTo>
                  <a:pt x="0" y="0"/>
                </a:moveTo>
                <a:lnTo>
                  <a:pt x="1752399" y="0"/>
                </a:lnTo>
                <a:lnTo>
                  <a:pt x="1752399" y="1685489"/>
                </a:lnTo>
                <a:lnTo>
                  <a:pt x="0" y="1685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2075868" y="2373634"/>
            <a:ext cx="5237172" cy="1809422"/>
            <a:chOff x="0" y="0"/>
            <a:chExt cx="1379338" cy="4765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9338" cy="476555"/>
            </a:xfrm>
            <a:custGeom>
              <a:avLst/>
              <a:gdLst/>
              <a:ahLst/>
              <a:cxnLst/>
              <a:rect r="r" b="b" t="t" l="l"/>
              <a:pathLst>
                <a:path h="476555" w="1379338">
                  <a:moveTo>
                    <a:pt x="75391" y="0"/>
                  </a:moveTo>
                  <a:lnTo>
                    <a:pt x="1303946" y="0"/>
                  </a:lnTo>
                  <a:cubicBezTo>
                    <a:pt x="1345584" y="0"/>
                    <a:pt x="1379338" y="33754"/>
                    <a:pt x="1379338" y="75391"/>
                  </a:cubicBezTo>
                  <a:lnTo>
                    <a:pt x="1379338" y="401164"/>
                  </a:lnTo>
                  <a:cubicBezTo>
                    <a:pt x="1379338" y="442802"/>
                    <a:pt x="1345584" y="476555"/>
                    <a:pt x="1303946" y="476555"/>
                  </a:cubicBezTo>
                  <a:lnTo>
                    <a:pt x="75391" y="476555"/>
                  </a:lnTo>
                  <a:cubicBezTo>
                    <a:pt x="33754" y="476555"/>
                    <a:pt x="0" y="442802"/>
                    <a:pt x="0" y="401164"/>
                  </a:cubicBezTo>
                  <a:lnTo>
                    <a:pt x="0" y="75391"/>
                  </a:lnTo>
                  <a:cubicBezTo>
                    <a:pt x="0" y="33754"/>
                    <a:pt x="33754" y="0"/>
                    <a:pt x="753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1379338" cy="457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64939" y="2317866"/>
            <a:ext cx="3861657" cy="1748124"/>
            <a:chOff x="0" y="0"/>
            <a:chExt cx="1017062" cy="4604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7062" cy="460411"/>
            </a:xfrm>
            <a:custGeom>
              <a:avLst/>
              <a:gdLst/>
              <a:ahLst/>
              <a:cxnLst/>
              <a:rect r="r" b="b" t="t" l="l"/>
              <a:pathLst>
                <a:path h="460411" w="1017062">
                  <a:moveTo>
                    <a:pt x="102246" y="0"/>
                  </a:moveTo>
                  <a:lnTo>
                    <a:pt x="914816" y="0"/>
                  </a:lnTo>
                  <a:cubicBezTo>
                    <a:pt x="971285" y="0"/>
                    <a:pt x="1017062" y="45777"/>
                    <a:pt x="1017062" y="102246"/>
                  </a:cubicBezTo>
                  <a:lnTo>
                    <a:pt x="1017062" y="358165"/>
                  </a:lnTo>
                  <a:cubicBezTo>
                    <a:pt x="1017062" y="385283"/>
                    <a:pt x="1006290" y="411289"/>
                    <a:pt x="987115" y="430464"/>
                  </a:cubicBezTo>
                  <a:cubicBezTo>
                    <a:pt x="967940" y="449639"/>
                    <a:pt x="941933" y="460411"/>
                    <a:pt x="914816" y="460411"/>
                  </a:cubicBezTo>
                  <a:lnTo>
                    <a:pt x="102246" y="460411"/>
                  </a:lnTo>
                  <a:cubicBezTo>
                    <a:pt x="75128" y="460411"/>
                    <a:pt x="49122" y="449639"/>
                    <a:pt x="29947" y="430464"/>
                  </a:cubicBezTo>
                  <a:cubicBezTo>
                    <a:pt x="10772" y="411289"/>
                    <a:pt x="0" y="385283"/>
                    <a:pt x="0" y="358165"/>
                  </a:cubicBezTo>
                  <a:lnTo>
                    <a:pt x="0" y="102246"/>
                  </a:lnTo>
                  <a:cubicBezTo>
                    <a:pt x="0" y="75128"/>
                    <a:pt x="10772" y="49122"/>
                    <a:pt x="29947" y="29947"/>
                  </a:cubicBezTo>
                  <a:cubicBezTo>
                    <a:pt x="49122" y="10772"/>
                    <a:pt x="75128" y="0"/>
                    <a:pt x="1022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1017062" cy="441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53409" y="5901922"/>
            <a:ext cx="4505515" cy="1865189"/>
            <a:chOff x="0" y="0"/>
            <a:chExt cx="1186638" cy="4912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6638" cy="491243"/>
            </a:xfrm>
            <a:custGeom>
              <a:avLst/>
              <a:gdLst/>
              <a:ahLst/>
              <a:cxnLst/>
              <a:rect r="r" b="b" t="t" l="l"/>
              <a:pathLst>
                <a:path h="491243" w="1186638">
                  <a:moveTo>
                    <a:pt x="87634" y="0"/>
                  </a:moveTo>
                  <a:lnTo>
                    <a:pt x="1099003" y="0"/>
                  </a:lnTo>
                  <a:cubicBezTo>
                    <a:pt x="1122245" y="0"/>
                    <a:pt x="1144535" y="9233"/>
                    <a:pt x="1160970" y="25668"/>
                  </a:cubicBezTo>
                  <a:cubicBezTo>
                    <a:pt x="1177405" y="42102"/>
                    <a:pt x="1186638" y="64392"/>
                    <a:pt x="1186638" y="87634"/>
                  </a:cubicBezTo>
                  <a:lnTo>
                    <a:pt x="1186638" y="403609"/>
                  </a:lnTo>
                  <a:cubicBezTo>
                    <a:pt x="1186638" y="452008"/>
                    <a:pt x="1147402" y="491243"/>
                    <a:pt x="1099003" y="491243"/>
                  </a:cubicBezTo>
                  <a:lnTo>
                    <a:pt x="87634" y="491243"/>
                  </a:lnTo>
                  <a:cubicBezTo>
                    <a:pt x="39235" y="491243"/>
                    <a:pt x="0" y="452008"/>
                    <a:pt x="0" y="403609"/>
                  </a:cubicBezTo>
                  <a:lnTo>
                    <a:pt x="0" y="87634"/>
                  </a:lnTo>
                  <a:cubicBezTo>
                    <a:pt x="0" y="39235"/>
                    <a:pt x="39235" y="0"/>
                    <a:pt x="876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1186638" cy="472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92415" y="5911447"/>
            <a:ext cx="5661533" cy="1865189"/>
            <a:chOff x="0" y="0"/>
            <a:chExt cx="1491103" cy="4912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91103" cy="491243"/>
            </a:xfrm>
            <a:custGeom>
              <a:avLst/>
              <a:gdLst/>
              <a:ahLst/>
              <a:cxnLst/>
              <a:rect r="r" b="b" t="t" l="l"/>
              <a:pathLst>
                <a:path h="491243" w="1491103">
                  <a:moveTo>
                    <a:pt x="69740" y="0"/>
                  </a:moveTo>
                  <a:lnTo>
                    <a:pt x="1421363" y="0"/>
                  </a:lnTo>
                  <a:cubicBezTo>
                    <a:pt x="1459880" y="0"/>
                    <a:pt x="1491103" y="31224"/>
                    <a:pt x="1491103" y="69740"/>
                  </a:cubicBezTo>
                  <a:lnTo>
                    <a:pt x="1491103" y="421503"/>
                  </a:lnTo>
                  <a:cubicBezTo>
                    <a:pt x="1491103" y="460019"/>
                    <a:pt x="1459880" y="491243"/>
                    <a:pt x="1421363" y="491243"/>
                  </a:cubicBezTo>
                  <a:lnTo>
                    <a:pt x="69740" y="491243"/>
                  </a:lnTo>
                  <a:cubicBezTo>
                    <a:pt x="31224" y="491243"/>
                    <a:pt x="0" y="460019"/>
                    <a:pt x="0" y="421503"/>
                  </a:cubicBezTo>
                  <a:lnTo>
                    <a:pt x="0" y="69740"/>
                  </a:lnTo>
                  <a:cubicBezTo>
                    <a:pt x="0" y="31224"/>
                    <a:pt x="31224" y="0"/>
                    <a:pt x="697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9050"/>
              <a:ext cx="1491103" cy="472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445070" y="6050125"/>
            <a:ext cx="4888735" cy="1428750"/>
          </a:xfrm>
          <a:custGeom>
            <a:avLst/>
            <a:gdLst/>
            <a:ahLst/>
            <a:cxnLst/>
            <a:rect r="r" b="b" t="t" l="l"/>
            <a:pathLst>
              <a:path h="1428750" w="4888735">
                <a:moveTo>
                  <a:pt x="0" y="0"/>
                </a:moveTo>
                <a:lnTo>
                  <a:pt x="4888735" y="0"/>
                </a:lnTo>
                <a:lnTo>
                  <a:pt x="4888735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085172" y="5983450"/>
            <a:ext cx="3441989" cy="1428750"/>
          </a:xfrm>
          <a:custGeom>
            <a:avLst/>
            <a:gdLst/>
            <a:ahLst/>
            <a:cxnLst/>
            <a:rect r="r" b="b" t="t" l="l"/>
            <a:pathLst>
              <a:path h="1428750" w="3441989">
                <a:moveTo>
                  <a:pt x="0" y="0"/>
                </a:moveTo>
                <a:lnTo>
                  <a:pt x="3441989" y="0"/>
                </a:lnTo>
                <a:lnTo>
                  <a:pt x="3441989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626821" y="2432166"/>
            <a:ext cx="2525233" cy="1428750"/>
          </a:xfrm>
          <a:custGeom>
            <a:avLst/>
            <a:gdLst/>
            <a:ahLst/>
            <a:cxnLst/>
            <a:rect r="r" b="b" t="t" l="l"/>
            <a:pathLst>
              <a:path h="1428750" w="2525233">
                <a:moveTo>
                  <a:pt x="0" y="0"/>
                </a:moveTo>
                <a:lnTo>
                  <a:pt x="2525232" y="0"/>
                </a:lnTo>
                <a:lnTo>
                  <a:pt x="2525232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553409" y="2477553"/>
            <a:ext cx="4300121" cy="1428750"/>
          </a:xfrm>
          <a:custGeom>
            <a:avLst/>
            <a:gdLst/>
            <a:ahLst/>
            <a:cxnLst/>
            <a:rect r="r" b="b" t="t" l="l"/>
            <a:pathLst>
              <a:path h="1428750" w="4300121">
                <a:moveTo>
                  <a:pt x="0" y="0"/>
                </a:moveTo>
                <a:lnTo>
                  <a:pt x="4300121" y="0"/>
                </a:lnTo>
                <a:lnTo>
                  <a:pt x="4300121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441245" y="752262"/>
            <a:ext cx="9939619" cy="200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3"/>
              </a:lnSpc>
            </a:pPr>
            <a:r>
              <a:rPr lang="en-US" sz="622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Tecnologías utilizadas</a:t>
            </a:r>
          </a:p>
          <a:p>
            <a:pPr algn="l">
              <a:lnSpc>
                <a:spcPts val="7963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998590" y="1907161"/>
            <a:ext cx="1876945" cy="3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600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Backend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867694" y="1971762"/>
            <a:ext cx="1876945" cy="3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600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Frontend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28741" y="5395967"/>
            <a:ext cx="2554851" cy="3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600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Base de Datos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34624" y="5395967"/>
            <a:ext cx="4709626" cy="37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  <a:spcBef>
                <a:spcPct val="0"/>
              </a:spcBef>
            </a:pPr>
            <a:r>
              <a:rPr lang="en-US" b="true" sz="2600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Herramientas y Despliegue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30911">
            <a:off x="-1515531" y="-2256418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77018" y="435666"/>
            <a:ext cx="12533963" cy="144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DEMOSTRACIÓN DEL RESULTADO DEL PROYECTO</a:t>
            </a:r>
          </a:p>
          <a:p>
            <a:pPr algn="l">
              <a:lnSpc>
                <a:spcPts val="703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009067" y="8779962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97512" y="1455464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47438" y="7405805"/>
            <a:ext cx="1865778" cy="1794539"/>
          </a:xfrm>
          <a:custGeom>
            <a:avLst/>
            <a:gdLst/>
            <a:ahLst/>
            <a:cxnLst/>
            <a:rect r="r" b="b" t="t" l="l"/>
            <a:pathLst>
              <a:path h="1794539" w="1865778">
                <a:moveTo>
                  <a:pt x="0" y="0"/>
                </a:moveTo>
                <a:lnTo>
                  <a:pt x="1865779" y="0"/>
                </a:lnTo>
                <a:lnTo>
                  <a:pt x="1865779" y="1794539"/>
                </a:lnTo>
                <a:lnTo>
                  <a:pt x="0" y="1794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663337">
            <a:off x="-1315467" y="1603763"/>
            <a:ext cx="3205801" cy="3083398"/>
          </a:xfrm>
          <a:custGeom>
            <a:avLst/>
            <a:gdLst/>
            <a:ahLst/>
            <a:cxnLst/>
            <a:rect r="r" b="b" t="t" l="l"/>
            <a:pathLst>
              <a:path h="3083398" w="3205801">
                <a:moveTo>
                  <a:pt x="0" y="0"/>
                </a:moveTo>
                <a:lnTo>
                  <a:pt x="3205802" y="0"/>
                </a:lnTo>
                <a:lnTo>
                  <a:pt x="3205802" y="3083398"/>
                </a:lnTo>
                <a:lnTo>
                  <a:pt x="0" y="3083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773" r="0" b="773"/>
          <a:stretch>
            <a:fillRect/>
          </a:stretch>
        </p:blipFill>
        <p:spPr>
          <a:xfrm flipH="false" flipV="false" rot="0">
            <a:off x="0" y="0"/>
            <a:ext cx="18575434" cy="102870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30911">
            <a:off x="-1515531" y="-2256418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634919" y="4940340"/>
            <a:ext cx="16230600" cy="6999446"/>
          </a:xfrm>
          <a:custGeom>
            <a:avLst/>
            <a:gdLst/>
            <a:ahLst/>
            <a:cxnLst/>
            <a:rect r="r" b="b" t="t" l="l"/>
            <a:pathLst>
              <a:path h="6999446" w="16230600">
                <a:moveTo>
                  <a:pt x="0" y="0"/>
                </a:moveTo>
                <a:lnTo>
                  <a:pt x="16230600" y="0"/>
                </a:lnTo>
                <a:lnTo>
                  <a:pt x="16230600" y="6999446"/>
                </a:lnTo>
                <a:lnTo>
                  <a:pt x="0" y="6999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99790" y="1398314"/>
            <a:ext cx="9791781" cy="200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3"/>
              </a:lnSpc>
            </a:pPr>
            <a:r>
              <a:rPr lang="en-US" sz="622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Resultados obtenidos</a:t>
            </a:r>
          </a:p>
          <a:p>
            <a:pPr algn="l">
              <a:lnSpc>
                <a:spcPts val="796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476158" y="3412759"/>
            <a:ext cx="10239046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Plataforma “ComparaYa” 100% operativa.</a:t>
            </a:r>
          </a:p>
          <a:p>
            <a:pPr algn="l">
              <a:lnSpc>
                <a:spcPts val="2674"/>
              </a:lnSpc>
            </a:pPr>
          </a:p>
          <a:p>
            <a:pPr algn="l" marL="539749" indent="-269875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Dashboards interactivos con datos ODEPA.</a:t>
            </a:r>
          </a:p>
          <a:p>
            <a:pPr algn="l">
              <a:lnSpc>
                <a:spcPts val="2674"/>
              </a:lnSpc>
            </a:pPr>
          </a:p>
          <a:p>
            <a:pPr algn="l" marL="539749" indent="-269875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Comparador de precios automatizado (3 supermercados).</a:t>
            </a:r>
          </a:p>
          <a:p>
            <a:pPr algn="l">
              <a:lnSpc>
                <a:spcPts val="2674"/>
              </a:lnSpc>
            </a:pPr>
          </a:p>
          <a:p>
            <a:pPr algn="l" marL="539749" indent="-269875" lvl="1">
              <a:lnSpc>
                <a:spcPts val="267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Perfiles de usuario y canastas guardadas.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98010" y="8280735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18536" y="1035083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99476" y="7735915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20" y="0"/>
                </a:lnTo>
                <a:lnTo>
                  <a:pt x="1582820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663337">
            <a:off x="2001551" y="946898"/>
            <a:ext cx="1752399" cy="1685489"/>
          </a:xfrm>
          <a:custGeom>
            <a:avLst/>
            <a:gdLst/>
            <a:ahLst/>
            <a:cxnLst/>
            <a:rect r="r" b="b" t="t" l="l"/>
            <a:pathLst>
              <a:path h="1685489" w="1752399">
                <a:moveTo>
                  <a:pt x="0" y="0"/>
                </a:moveTo>
                <a:lnTo>
                  <a:pt x="1752399" y="0"/>
                </a:lnTo>
                <a:lnTo>
                  <a:pt x="1752399" y="1685490"/>
                </a:lnTo>
                <a:lnTo>
                  <a:pt x="0" y="1685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1416470">
            <a:off x="14813204" y="3955213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30911">
            <a:off x="-1515531" y="-2256418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663337">
            <a:off x="5720905" y="443039"/>
            <a:ext cx="1752399" cy="1685489"/>
          </a:xfrm>
          <a:custGeom>
            <a:avLst/>
            <a:gdLst/>
            <a:ahLst/>
            <a:cxnLst/>
            <a:rect r="r" b="b" t="t" l="l"/>
            <a:pathLst>
              <a:path h="1685489" w="1752399">
                <a:moveTo>
                  <a:pt x="0" y="0"/>
                </a:moveTo>
                <a:lnTo>
                  <a:pt x="1752399" y="0"/>
                </a:lnTo>
                <a:lnTo>
                  <a:pt x="1752399" y="1685489"/>
                </a:lnTo>
                <a:lnTo>
                  <a:pt x="0" y="1685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24082" y="7410934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09067" y="8779962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94715" y="1035083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95121" y="0"/>
            <a:ext cx="16230600" cy="10250462"/>
          </a:xfrm>
          <a:custGeom>
            <a:avLst/>
            <a:gdLst/>
            <a:ahLst/>
            <a:cxnLst/>
            <a:rect r="r" b="b" t="t" l="l"/>
            <a:pathLst>
              <a:path h="10250462" w="16230600">
                <a:moveTo>
                  <a:pt x="0" y="0"/>
                </a:moveTo>
                <a:lnTo>
                  <a:pt x="16230600" y="0"/>
                </a:lnTo>
                <a:lnTo>
                  <a:pt x="16230600" y="10250462"/>
                </a:lnTo>
                <a:lnTo>
                  <a:pt x="0" y="102504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997" t="0" r="-1299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19967" y="1977895"/>
            <a:ext cx="13239333" cy="129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Obstáculos presentados durante el desarrollo</a:t>
            </a:r>
          </a:p>
          <a:p>
            <a:pPr algn="l">
              <a:lnSpc>
                <a:spcPts val="51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524267" y="2959102"/>
            <a:ext cx="7511212" cy="542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</a:t>
            </a: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bstáculos y Soluciones</a:t>
            </a:r>
          </a:p>
          <a:p>
            <a:pPr algn="l">
              <a:lnSpc>
                <a:spcPts val="2674"/>
              </a:lnSpc>
            </a:pPr>
          </a:p>
          <a:p>
            <a:pPr algn="l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Dificultades:</a:t>
            </a:r>
          </a:p>
          <a:p>
            <a:pPr algn="l">
              <a:lnSpc>
                <a:spcPts val="2674"/>
              </a:lnSpc>
            </a:pP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Procesamiento lento de datos.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Archivos ODEPA con limpieza extra.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Cambios en la estructura web (scraping)</a:t>
            </a:r>
          </a:p>
          <a:p>
            <a:pPr algn="l">
              <a:lnSpc>
                <a:spcPts val="2674"/>
              </a:lnSpc>
            </a:pPr>
          </a:p>
          <a:p>
            <a:pPr algn="l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Soluciones:</a:t>
            </a:r>
          </a:p>
          <a:p>
            <a:pPr algn="l">
              <a:lnSpc>
                <a:spcPts val="2674"/>
              </a:lnSpc>
            </a:pP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Rutinas de validación y optimización.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Modularizacion del scraping.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Redistribucion estrategica del trabajo.</a:t>
            </a:r>
          </a:p>
          <a:p>
            <a:pPr algn="l">
              <a:lnSpc>
                <a:spcPts val="2140"/>
              </a:lnSpc>
            </a:pPr>
          </a:p>
          <a:p>
            <a:pPr algn="l">
              <a:lnSpc>
                <a:spcPts val="2140"/>
              </a:lnSpc>
            </a:pPr>
          </a:p>
          <a:p>
            <a:pPr algn="l">
              <a:lnSpc>
                <a:spcPts val="2140"/>
              </a:lnSpc>
            </a:pPr>
          </a:p>
          <a:p>
            <a:pPr algn="l">
              <a:lnSpc>
                <a:spcPts val="2140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259300" y="249760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30911">
            <a:off x="-1515531" y="-2256418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56011" y="3568341"/>
            <a:ext cx="13103180" cy="3293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04"/>
              </a:lnSpc>
              <a:spcBef>
                <a:spcPct val="0"/>
              </a:spcBef>
            </a:pPr>
            <a:r>
              <a:rPr lang="en-US" b="true" sz="11966" strike="noStrike" u="none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PREGUNTAS</a:t>
            </a:r>
          </a:p>
          <a:p>
            <a:pPr algn="ctr" marL="0" indent="0" lvl="0">
              <a:lnSpc>
                <a:spcPts val="1280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009067" y="8779962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18536" y="1035083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24082" y="7410934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663337">
            <a:off x="4769996" y="801082"/>
            <a:ext cx="1752399" cy="1685489"/>
          </a:xfrm>
          <a:custGeom>
            <a:avLst/>
            <a:gdLst/>
            <a:ahLst/>
            <a:cxnLst/>
            <a:rect r="r" b="b" t="t" l="l"/>
            <a:pathLst>
              <a:path h="1685489" w="1752399">
                <a:moveTo>
                  <a:pt x="0" y="0"/>
                </a:moveTo>
                <a:lnTo>
                  <a:pt x="1752399" y="0"/>
                </a:lnTo>
                <a:lnTo>
                  <a:pt x="1752399" y="1685489"/>
                </a:lnTo>
                <a:lnTo>
                  <a:pt x="0" y="1685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249760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11437" y="642254"/>
            <a:ext cx="2003144" cy="2003144"/>
          </a:xfrm>
          <a:custGeom>
            <a:avLst/>
            <a:gdLst/>
            <a:ahLst/>
            <a:cxnLst/>
            <a:rect r="r" b="b" t="t" l="l"/>
            <a:pathLst>
              <a:path h="2003144" w="2003144">
                <a:moveTo>
                  <a:pt x="0" y="0"/>
                </a:moveTo>
                <a:lnTo>
                  <a:pt x="2003144" y="0"/>
                </a:lnTo>
                <a:lnTo>
                  <a:pt x="2003144" y="2003144"/>
                </a:lnTo>
                <a:lnTo>
                  <a:pt x="0" y="200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663337">
            <a:off x="1972413" y="6936970"/>
            <a:ext cx="1752399" cy="1685489"/>
          </a:xfrm>
          <a:custGeom>
            <a:avLst/>
            <a:gdLst/>
            <a:ahLst/>
            <a:cxnLst/>
            <a:rect r="r" b="b" t="t" l="l"/>
            <a:pathLst>
              <a:path h="1685489" w="1752399">
                <a:moveTo>
                  <a:pt x="0" y="0"/>
                </a:moveTo>
                <a:lnTo>
                  <a:pt x="1752399" y="0"/>
                </a:lnTo>
                <a:lnTo>
                  <a:pt x="1752399" y="1685489"/>
                </a:lnTo>
                <a:lnTo>
                  <a:pt x="0" y="16854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64730" y="2549872"/>
            <a:ext cx="2488586" cy="4076238"/>
          </a:xfrm>
          <a:custGeom>
            <a:avLst/>
            <a:gdLst/>
            <a:ahLst/>
            <a:cxnLst/>
            <a:rect r="r" b="b" t="t" l="l"/>
            <a:pathLst>
              <a:path h="4076238" w="2488586">
                <a:moveTo>
                  <a:pt x="0" y="0"/>
                </a:moveTo>
                <a:lnTo>
                  <a:pt x="2488586" y="0"/>
                </a:lnTo>
                <a:lnTo>
                  <a:pt x="2488586" y="4076238"/>
                </a:lnTo>
                <a:lnTo>
                  <a:pt x="0" y="4076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3917" t="0" r="-38116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5185">
            <a:off x="-1515531" y="-2340435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50067" y="4220669"/>
            <a:ext cx="11787866" cy="395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1"/>
              </a:lnSpc>
            </a:pPr>
            <a:r>
              <a:rPr lang="en-US" sz="14366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¡Muchas Gracias!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932675" y="8608338"/>
            <a:ext cx="4422650" cy="649962"/>
            <a:chOff x="0" y="0"/>
            <a:chExt cx="2215312" cy="3255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5312" cy="325567"/>
            </a:xfrm>
            <a:custGeom>
              <a:avLst/>
              <a:gdLst/>
              <a:ahLst/>
              <a:cxnLst/>
              <a:rect r="r" b="b" t="t" l="l"/>
              <a:pathLst>
                <a:path h="325567" w="2215312">
                  <a:moveTo>
                    <a:pt x="162783" y="0"/>
                  </a:moveTo>
                  <a:lnTo>
                    <a:pt x="2052528" y="0"/>
                  </a:lnTo>
                  <a:cubicBezTo>
                    <a:pt x="2095701" y="0"/>
                    <a:pt x="2137106" y="17150"/>
                    <a:pt x="2167634" y="47678"/>
                  </a:cubicBezTo>
                  <a:cubicBezTo>
                    <a:pt x="2198161" y="78206"/>
                    <a:pt x="2215312" y="119611"/>
                    <a:pt x="2215312" y="162783"/>
                  </a:cubicBezTo>
                  <a:lnTo>
                    <a:pt x="2215312" y="162783"/>
                  </a:lnTo>
                  <a:cubicBezTo>
                    <a:pt x="2215312" y="205956"/>
                    <a:pt x="2198161" y="247361"/>
                    <a:pt x="2167634" y="277889"/>
                  </a:cubicBezTo>
                  <a:cubicBezTo>
                    <a:pt x="2137106" y="308417"/>
                    <a:pt x="2095701" y="325567"/>
                    <a:pt x="2052528" y="325567"/>
                  </a:cubicBezTo>
                  <a:lnTo>
                    <a:pt x="162783" y="325567"/>
                  </a:lnTo>
                  <a:cubicBezTo>
                    <a:pt x="119611" y="325567"/>
                    <a:pt x="78206" y="308417"/>
                    <a:pt x="47678" y="277889"/>
                  </a:cubicBezTo>
                  <a:cubicBezTo>
                    <a:pt x="17150" y="247361"/>
                    <a:pt x="0" y="205956"/>
                    <a:pt x="0" y="162783"/>
                  </a:cubicBezTo>
                  <a:lnTo>
                    <a:pt x="0" y="162783"/>
                  </a:lnTo>
                  <a:cubicBezTo>
                    <a:pt x="0" y="119611"/>
                    <a:pt x="17150" y="78206"/>
                    <a:pt x="47678" y="47678"/>
                  </a:cubicBezTo>
                  <a:cubicBezTo>
                    <a:pt x="78206" y="17150"/>
                    <a:pt x="119611" y="0"/>
                    <a:pt x="1627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A2DE9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215312" cy="354142"/>
            </a:xfrm>
            <a:prstGeom prst="rect">
              <a:avLst/>
            </a:prstGeom>
          </p:spPr>
          <p:txBody>
            <a:bodyPr anchor="ctr" rtlCol="false" tIns="36780" lIns="36780" bIns="36780" rIns="36780"/>
            <a:lstStyle/>
            <a:p>
              <a:pPr algn="ctr" marL="259082" indent="-129541" lvl="1">
                <a:lnSpc>
                  <a:spcPts val="1680"/>
                </a:lnSpc>
                <a:buAutoNum type="arabicPeriod" startAt="1"/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410526" y="8810512"/>
            <a:ext cx="3423634" cy="29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3"/>
              </a:lnSpc>
              <a:spcBef>
                <a:spcPct val="0"/>
              </a:spcBef>
            </a:pPr>
            <a:r>
              <a:rPr lang="en-US" sz="20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www.comparaya.cl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05929" y="1245447"/>
            <a:ext cx="1616050" cy="1616050"/>
          </a:xfrm>
          <a:custGeom>
            <a:avLst/>
            <a:gdLst/>
            <a:ahLst/>
            <a:cxnLst/>
            <a:rect r="r" b="b" t="t" l="l"/>
            <a:pathLst>
              <a:path h="1616050" w="1616050">
                <a:moveTo>
                  <a:pt x="0" y="0"/>
                </a:moveTo>
                <a:lnTo>
                  <a:pt x="1616049" y="0"/>
                </a:lnTo>
                <a:lnTo>
                  <a:pt x="1616049" y="1616049"/>
                </a:lnTo>
                <a:lnTo>
                  <a:pt x="0" y="1616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83146" y="7104556"/>
            <a:ext cx="2003144" cy="2003144"/>
          </a:xfrm>
          <a:custGeom>
            <a:avLst/>
            <a:gdLst/>
            <a:ahLst/>
            <a:cxnLst/>
            <a:rect r="r" b="b" t="t" l="l"/>
            <a:pathLst>
              <a:path h="2003144" w="2003144">
                <a:moveTo>
                  <a:pt x="0" y="0"/>
                </a:moveTo>
                <a:lnTo>
                  <a:pt x="2003145" y="0"/>
                </a:lnTo>
                <a:lnTo>
                  <a:pt x="2003145" y="2003144"/>
                </a:lnTo>
                <a:lnTo>
                  <a:pt x="0" y="200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08594" y="1725332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663337">
            <a:off x="1757832" y="6906148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9"/>
                </a:lnTo>
                <a:lnTo>
                  <a:pt x="0" y="123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32675" y="1725332"/>
            <a:ext cx="955702" cy="955702"/>
          </a:xfrm>
          <a:custGeom>
            <a:avLst/>
            <a:gdLst/>
            <a:ahLst/>
            <a:cxnLst/>
            <a:rect r="r" b="b" t="t" l="l"/>
            <a:pathLst>
              <a:path h="955702" w="955702">
                <a:moveTo>
                  <a:pt x="0" y="0"/>
                </a:moveTo>
                <a:lnTo>
                  <a:pt x="955702" y="0"/>
                </a:lnTo>
                <a:lnTo>
                  <a:pt x="955702" y="955702"/>
                </a:lnTo>
                <a:lnTo>
                  <a:pt x="0" y="955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8080631" y="2083264"/>
            <a:ext cx="3274694" cy="50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9"/>
              </a:lnSpc>
              <a:spcBef>
                <a:spcPct val="0"/>
              </a:spcBef>
            </a:pPr>
            <a:r>
              <a:rPr lang="en-US" sz="34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ComparaYa!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5185">
            <a:off x="-1515531" y="-2340435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83146" y="7104556"/>
            <a:ext cx="2003144" cy="2003144"/>
          </a:xfrm>
          <a:custGeom>
            <a:avLst/>
            <a:gdLst/>
            <a:ahLst/>
            <a:cxnLst/>
            <a:rect r="r" b="b" t="t" l="l"/>
            <a:pathLst>
              <a:path h="2003144" w="2003144">
                <a:moveTo>
                  <a:pt x="0" y="0"/>
                </a:moveTo>
                <a:lnTo>
                  <a:pt x="2003145" y="0"/>
                </a:lnTo>
                <a:lnTo>
                  <a:pt x="2003145" y="2003144"/>
                </a:lnTo>
                <a:lnTo>
                  <a:pt x="0" y="200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03471" y="802517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20" y="0"/>
                </a:lnTo>
                <a:lnTo>
                  <a:pt x="1582820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663337">
            <a:off x="653480" y="8643006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8"/>
                </a:lnTo>
                <a:lnTo>
                  <a:pt x="0" y="1230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1815995" y="3137867"/>
            <a:ext cx="3684726" cy="368472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1103" r="0" b="-2588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839964" y="3137867"/>
            <a:ext cx="3684726" cy="36847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4926" t="-4402" r="-9816" b="-2571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721266" y="3301137"/>
            <a:ext cx="3548387" cy="3684726"/>
            <a:chOff x="0" y="0"/>
            <a:chExt cx="752651" cy="7815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2651" cy="781570"/>
            </a:xfrm>
            <a:custGeom>
              <a:avLst/>
              <a:gdLst/>
              <a:ahLst/>
              <a:cxnLst/>
              <a:rect r="r" b="b" t="t" l="l"/>
              <a:pathLst>
                <a:path h="781570" w="752651">
                  <a:moveTo>
                    <a:pt x="376326" y="0"/>
                  </a:moveTo>
                  <a:cubicBezTo>
                    <a:pt x="168487" y="0"/>
                    <a:pt x="0" y="174960"/>
                    <a:pt x="0" y="390785"/>
                  </a:cubicBezTo>
                  <a:cubicBezTo>
                    <a:pt x="0" y="606610"/>
                    <a:pt x="168487" y="781570"/>
                    <a:pt x="376326" y="781570"/>
                  </a:cubicBezTo>
                  <a:cubicBezTo>
                    <a:pt x="584164" y="781570"/>
                    <a:pt x="752651" y="606610"/>
                    <a:pt x="752651" y="390785"/>
                  </a:cubicBezTo>
                  <a:cubicBezTo>
                    <a:pt x="752651" y="174960"/>
                    <a:pt x="584164" y="0"/>
                    <a:pt x="376326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9563" r="0" b="-3497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256065" y="867566"/>
            <a:ext cx="12170991" cy="201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3"/>
              </a:lnSpc>
            </a:pPr>
            <a:r>
              <a:rPr lang="en-US" sz="6221">
                <a:solidFill>
                  <a:srgbClr val="ECE6D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CONOCE A </a:t>
            </a:r>
            <a:r>
              <a:rPr lang="en-US" sz="6221">
                <a:solidFill>
                  <a:srgbClr val="FF914D"/>
                </a:solidFill>
                <a:latin typeface="Archivo Black"/>
                <a:ea typeface="Archivo Black"/>
                <a:cs typeface="Archivo Black"/>
                <a:sym typeface="Archivo Black"/>
              </a:rPr>
              <a:t>NUESTRO EQUIPAZO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59957" y="7127344"/>
            <a:ext cx="3412048" cy="465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2806">
                <a:solidFill>
                  <a:srgbClr val="ECE6D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ITALO NAVARRETE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88672" y="7127344"/>
            <a:ext cx="3412048" cy="45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2806">
                <a:solidFill>
                  <a:srgbClr val="ECE6D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GUSTAVO CARTES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75483" y="7127344"/>
            <a:ext cx="3412048" cy="45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2806">
                <a:solidFill>
                  <a:srgbClr val="ECE6D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DANIEL STARI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87957">
            <a:off x="-1515531" y="-2059921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94386" y="213628"/>
            <a:ext cx="3205259" cy="2628313"/>
          </a:xfrm>
          <a:custGeom>
            <a:avLst/>
            <a:gdLst/>
            <a:ahLst/>
            <a:cxnLst/>
            <a:rect r="r" b="b" t="t" l="l"/>
            <a:pathLst>
              <a:path h="2628313" w="3205259">
                <a:moveTo>
                  <a:pt x="0" y="0"/>
                </a:moveTo>
                <a:lnTo>
                  <a:pt x="3205259" y="0"/>
                </a:lnTo>
                <a:lnTo>
                  <a:pt x="3205259" y="2628313"/>
                </a:lnTo>
                <a:lnTo>
                  <a:pt x="0" y="2628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5845" y="1594811"/>
            <a:ext cx="10967665" cy="999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3"/>
              </a:lnSpc>
            </a:pPr>
            <a:r>
              <a:rPr lang="en-US" sz="622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Descripcion del proyecto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875501">
            <a:off x="12890353" y="215657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40152">
            <a:off x="7500075" y="4302736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640683" y="7821790"/>
            <a:ext cx="3338767" cy="3211286"/>
          </a:xfrm>
          <a:custGeom>
            <a:avLst/>
            <a:gdLst/>
            <a:ahLst/>
            <a:cxnLst/>
            <a:rect r="r" b="b" t="t" l="l"/>
            <a:pathLst>
              <a:path h="3211286" w="3338767">
                <a:moveTo>
                  <a:pt x="0" y="0"/>
                </a:moveTo>
                <a:lnTo>
                  <a:pt x="3338766" y="0"/>
                </a:lnTo>
                <a:lnTo>
                  <a:pt x="3338766" y="3211286"/>
                </a:lnTo>
                <a:lnTo>
                  <a:pt x="0" y="32112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459743">
            <a:off x="16575544" y="4685107"/>
            <a:ext cx="2248203" cy="2162363"/>
          </a:xfrm>
          <a:custGeom>
            <a:avLst/>
            <a:gdLst/>
            <a:ahLst/>
            <a:cxnLst/>
            <a:rect r="r" b="b" t="t" l="l"/>
            <a:pathLst>
              <a:path h="2162363" w="2248203">
                <a:moveTo>
                  <a:pt x="0" y="0"/>
                </a:moveTo>
                <a:lnTo>
                  <a:pt x="2248203" y="0"/>
                </a:lnTo>
                <a:lnTo>
                  <a:pt x="2248203" y="2162362"/>
                </a:lnTo>
                <a:lnTo>
                  <a:pt x="0" y="2162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5353" y="2808082"/>
            <a:ext cx="16553947" cy="6917080"/>
            <a:chOff x="0" y="0"/>
            <a:chExt cx="22071930" cy="922277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213990" y="116775"/>
              <a:ext cx="7977841" cy="942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5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Situacion Actual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3025147">
              <a:off x="175858" y="175858"/>
              <a:ext cx="862275" cy="862275"/>
            </a:xfrm>
            <a:custGeom>
              <a:avLst/>
              <a:gdLst/>
              <a:ahLst/>
              <a:cxnLst/>
              <a:rect r="r" b="b" t="t" l="l"/>
              <a:pathLst>
                <a:path h="862275" w="862275">
                  <a:moveTo>
                    <a:pt x="0" y="0"/>
                  </a:moveTo>
                  <a:lnTo>
                    <a:pt x="862274" y="0"/>
                  </a:lnTo>
                  <a:lnTo>
                    <a:pt x="862274" y="862274"/>
                  </a:lnTo>
                  <a:lnTo>
                    <a:pt x="0" y="862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962446" y="221804"/>
              <a:ext cx="1159953" cy="1009159"/>
            </a:xfrm>
            <a:custGeom>
              <a:avLst/>
              <a:gdLst/>
              <a:ahLst/>
              <a:cxnLst/>
              <a:rect r="r" b="b" t="t" l="l"/>
              <a:pathLst>
                <a:path h="1009159" w="1159953">
                  <a:moveTo>
                    <a:pt x="0" y="0"/>
                  </a:moveTo>
                  <a:lnTo>
                    <a:pt x="1159953" y="0"/>
                  </a:lnTo>
                  <a:lnTo>
                    <a:pt x="1159953" y="1009160"/>
                  </a:lnTo>
                  <a:lnTo>
                    <a:pt x="0" y="1009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431130" y="1698677"/>
              <a:ext cx="8547027" cy="7524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4"/>
                </a:lnSpc>
              </a:pPr>
              <a:r>
                <a:rPr lang="en-US" sz="2499" b="true">
                  <a:solidFill>
                    <a:srgbClr val="ECE6D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</a:t>
              </a:r>
              <a:r>
                <a:rPr lang="en-US" sz="2499" b="true">
                  <a:solidFill>
                    <a:srgbClr val="ECE6D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nformacion Descentralizada</a:t>
              </a:r>
            </a:p>
            <a:p>
              <a:pPr algn="l">
                <a:lnSpc>
                  <a:spcPts val="2674"/>
                </a:lnSpc>
              </a:pP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ECE6D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</a:t>
              </a: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DEPA: Datos técnicos inaccesibles</a:t>
              </a: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Supermercados: Precios aislados</a:t>
              </a: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Usuario: Sin herramientas de comparación</a:t>
              </a:r>
            </a:p>
            <a:p>
              <a:pPr algn="l">
                <a:lnSpc>
                  <a:spcPts val="2674"/>
                </a:lnSpc>
              </a:pPr>
            </a:p>
            <a:p>
              <a:pPr algn="l">
                <a:lnSpc>
                  <a:spcPts val="2674"/>
                </a:lnSpc>
              </a:pPr>
              <a:r>
                <a:rPr lang="en-US" sz="2499" b="true">
                  <a:solidFill>
                    <a:srgbClr val="ECE6D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Consecuencia</a:t>
              </a:r>
            </a:p>
            <a:p>
              <a:pPr algn="l">
                <a:lnSpc>
                  <a:spcPts val="2674"/>
                </a:lnSpc>
              </a:pP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Decisiones de compra sin información</a:t>
              </a: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Falta de transparencia de mercado</a:t>
              </a: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Dificultad para identificar tendencias</a:t>
              </a:r>
            </a:p>
            <a:p>
              <a:pPr algn="l">
                <a:lnSpc>
                  <a:spcPts val="2508"/>
                </a:lnSpc>
              </a:pPr>
            </a:p>
            <a:p>
              <a:pPr algn="l">
                <a:lnSpc>
                  <a:spcPts val="2508"/>
                </a:lnSpc>
              </a:pPr>
            </a:p>
            <a:p>
              <a:pPr algn="l">
                <a:lnSpc>
                  <a:spcPts val="2508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2186142" y="258144"/>
              <a:ext cx="9885788" cy="1907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60"/>
                </a:lnSpc>
              </a:pPr>
              <a:r>
                <a:rPr lang="en-US" sz="45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Propuesta de solución</a:t>
              </a:r>
            </a:p>
            <a:p>
              <a:pPr algn="l">
                <a:lnSpc>
                  <a:spcPts val="576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542422" y="1698677"/>
              <a:ext cx="10529508" cy="6609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4"/>
                </a:lnSpc>
              </a:pPr>
              <a:r>
                <a:rPr lang="en-US" sz="2499" b="true">
                  <a:solidFill>
                    <a:srgbClr val="ECE6D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Plataforma Unificada</a:t>
              </a:r>
            </a:p>
            <a:p>
              <a:pPr algn="l">
                <a:lnSpc>
                  <a:spcPts val="2674"/>
                </a:lnSpc>
              </a:pP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ECE6D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Datos ODEPA + Precios actuales</a:t>
              </a: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Int</a:t>
              </a: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erfaz visual e intuitiva </a:t>
              </a: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Scraping automatizado</a:t>
              </a: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Análisis de tendencias</a:t>
              </a:r>
            </a:p>
            <a:p>
              <a:pPr algn="l">
                <a:lnSpc>
                  <a:spcPts val="2674"/>
                </a:lnSpc>
              </a:pPr>
            </a:p>
            <a:p>
              <a:pPr algn="l">
                <a:lnSpc>
                  <a:spcPts val="2674"/>
                </a:lnSpc>
              </a:pPr>
              <a:r>
                <a:rPr lang="en-US" sz="2499" b="true">
                  <a:solidFill>
                    <a:srgbClr val="ECE6D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Beneficio Clave</a:t>
              </a:r>
            </a:p>
            <a:p>
              <a:pPr algn="l">
                <a:lnSpc>
                  <a:spcPts val="2674"/>
                </a:lnSpc>
              </a:pPr>
            </a:p>
            <a:p>
              <a:pPr algn="l" marL="539749" indent="-269875" lvl="1">
                <a:lnSpc>
                  <a:spcPts val="2674"/>
                </a:lnSpc>
                <a:buFont typeface="Arial"/>
                <a:buChar char="•"/>
              </a:pP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Toma de decisiones informadas </a:t>
              </a:r>
              <a:r>
                <a:rPr lang="en-US" sz="2499">
                  <a:solidFill>
                    <a:srgbClr val="ECE6DF"/>
                  </a:solidFill>
                  <a:latin typeface="Poppins"/>
                  <a:ea typeface="Poppins"/>
                  <a:cs typeface="Poppins"/>
                  <a:sym typeface="Poppins"/>
                </a:rPr>
                <a:t>para consumidores y análisis de mercado</a:t>
              </a:r>
            </a:p>
            <a:p>
              <a:pPr algn="l">
                <a:lnSpc>
                  <a:spcPts val="2508"/>
                </a:lnSpc>
              </a:pPr>
            </a:p>
            <a:p>
              <a:pPr algn="l">
                <a:lnSpc>
                  <a:spcPts val="2508"/>
                </a:lnSpc>
              </a:pPr>
            </a:p>
            <a:p>
              <a:pPr algn="l">
                <a:lnSpc>
                  <a:spcPts val="2508"/>
                </a:lnSpc>
              </a:pPr>
            </a:p>
            <a:p>
              <a:pPr algn="l">
                <a:lnSpc>
                  <a:spcPts val="250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63242">
            <a:off x="-1515531" y="-4016968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30938" y="5091385"/>
            <a:ext cx="8013062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Desarrollar una plataforma web integral que centralice y democratice el acceso a la información de precios de alimentos en Chile.</a:t>
            </a:r>
          </a:p>
          <a:p>
            <a:pPr algn="l">
              <a:lnSpc>
                <a:spcPts val="2674"/>
              </a:lnSpc>
            </a:pPr>
          </a:p>
          <a:p>
            <a:pPr algn="l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Bold"/>
                <a:ea typeface="Poppins Bold"/>
                <a:cs typeface="Poppins Bold"/>
                <a:sym typeface="Poppins Bold"/>
              </a:rPr>
              <a:t>Esto se logra al:</a:t>
            </a:r>
          </a:p>
          <a:p>
            <a:pPr algn="l">
              <a:lnSpc>
                <a:spcPts val="2674"/>
              </a:lnSpc>
            </a:pP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Integrar datos históricos de ODEPA con precios actuales.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Facilitar el análisis comparativo y promover la transparencia del mercado.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Empoderar a consumidores e instituciones en la toma de decisiones informadas.</a:t>
            </a:r>
          </a:p>
          <a:p>
            <a:pPr algn="l">
              <a:lnSpc>
                <a:spcPts val="267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08318" y="608318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38918" y="1336743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28294" y="1296208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4"/>
                </a:lnTo>
                <a:lnTo>
                  <a:pt x="0" y="1522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663337">
            <a:off x="7080043" y="833787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9"/>
                </a:lnTo>
                <a:lnTo>
                  <a:pt x="0" y="123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0938" y="1251018"/>
            <a:ext cx="5838549" cy="322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Objetivo General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818740" y="1757124"/>
            <a:ext cx="8860942" cy="8229600"/>
          </a:xfrm>
          <a:custGeom>
            <a:avLst/>
            <a:gdLst/>
            <a:ahLst/>
            <a:cxnLst/>
            <a:rect r="r" b="b" t="t" l="l"/>
            <a:pathLst>
              <a:path h="8229600" w="8860942">
                <a:moveTo>
                  <a:pt x="0" y="0"/>
                </a:moveTo>
                <a:lnTo>
                  <a:pt x="8860942" y="0"/>
                </a:lnTo>
                <a:lnTo>
                  <a:pt x="88609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63242">
            <a:off x="-1515531" y="-1504119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93721" y="1066800"/>
            <a:ext cx="12281294" cy="157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Objetivos Específicos</a:t>
            </a:r>
          </a:p>
          <a:p>
            <a:pPr algn="ctr">
              <a:lnSpc>
                <a:spcPts val="61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55689" y="2679712"/>
            <a:ext cx="7583368" cy="28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Centralizar y Estandarizar Datos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Unificar fuentes dispersas (ODEPA y Supermercados).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Transformar la información en una base de conocimiento coherente.</a:t>
            </a:r>
          </a:p>
          <a:p>
            <a:pPr algn="l">
              <a:lnSpc>
                <a:spcPts val="374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75015" y="1367000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38918" y="8813800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930865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663337">
            <a:off x="3216148" y="1865473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8"/>
                </a:lnTo>
                <a:lnTo>
                  <a:pt x="0" y="1230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3855868" y="6457950"/>
            <a:ext cx="7583368" cy="28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3. </a:t>
            </a: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Facilitar la Toma de Decisiones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Implementar dashboards interactivos y comparadores visuales.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Brindar soporte decisional a consumidores y pymes.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81220" y="2343150"/>
            <a:ext cx="7583368" cy="326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</a:p>
          <a:p>
            <a:pPr algn="l">
              <a:lnSpc>
                <a:spcPts val="3749"/>
              </a:lnSpc>
            </a:pP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 </a:t>
            </a: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Democratizar el Acceso y la Transparencia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Facilitar el acceso público a información confiable.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Promover la transparencia del mercado alimentario.</a:t>
            </a:r>
          </a:p>
          <a:p>
            <a:pPr algn="l">
              <a:lnSpc>
                <a:spcPts val="374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038394" y="6161529"/>
            <a:ext cx="4800525" cy="3852421"/>
          </a:xfrm>
          <a:custGeom>
            <a:avLst/>
            <a:gdLst/>
            <a:ahLst/>
            <a:cxnLst/>
            <a:rect r="r" b="b" t="t" l="l"/>
            <a:pathLst>
              <a:path h="3852421" w="4800525">
                <a:moveTo>
                  <a:pt x="0" y="0"/>
                </a:moveTo>
                <a:lnTo>
                  <a:pt x="4800524" y="0"/>
                </a:lnTo>
                <a:lnTo>
                  <a:pt x="4800524" y="3852421"/>
                </a:lnTo>
                <a:lnTo>
                  <a:pt x="0" y="38524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5185">
            <a:off x="-1515531" y="-2132768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7936" y="6847665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18536" y="1158732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07538" y="2670437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4"/>
                </a:lnTo>
                <a:lnTo>
                  <a:pt x="0" y="1522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3337">
            <a:off x="8515016" y="7017361"/>
            <a:ext cx="1490295" cy="1433393"/>
          </a:xfrm>
          <a:custGeom>
            <a:avLst/>
            <a:gdLst/>
            <a:ahLst/>
            <a:cxnLst/>
            <a:rect r="r" b="b" t="t" l="l"/>
            <a:pathLst>
              <a:path h="1433393" w="1490295">
                <a:moveTo>
                  <a:pt x="0" y="0"/>
                </a:moveTo>
                <a:lnTo>
                  <a:pt x="1490295" y="0"/>
                </a:lnTo>
                <a:lnTo>
                  <a:pt x="1490295" y="1433393"/>
                </a:lnTo>
                <a:lnTo>
                  <a:pt x="0" y="1433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857127" y="2670437"/>
            <a:ext cx="5891325" cy="2091352"/>
          </a:xfrm>
          <a:custGeom>
            <a:avLst/>
            <a:gdLst/>
            <a:ahLst/>
            <a:cxnLst/>
            <a:rect r="r" b="b" t="t" l="l"/>
            <a:pathLst>
              <a:path h="2091352" w="5891325">
                <a:moveTo>
                  <a:pt x="0" y="0"/>
                </a:moveTo>
                <a:lnTo>
                  <a:pt x="5891325" y="0"/>
                </a:lnTo>
                <a:lnTo>
                  <a:pt x="5891325" y="2091352"/>
                </a:lnTo>
                <a:lnTo>
                  <a:pt x="0" y="20913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200" t="-141801" r="-46888" b="-11374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46278" y="4761789"/>
            <a:ext cx="8913022" cy="1991207"/>
          </a:xfrm>
          <a:custGeom>
            <a:avLst/>
            <a:gdLst/>
            <a:ahLst/>
            <a:cxnLst/>
            <a:rect r="r" b="b" t="t" l="l"/>
            <a:pathLst>
              <a:path h="1991207" w="8913022">
                <a:moveTo>
                  <a:pt x="0" y="0"/>
                </a:moveTo>
                <a:lnTo>
                  <a:pt x="8913022" y="0"/>
                </a:lnTo>
                <a:lnTo>
                  <a:pt x="8913022" y="1991207"/>
                </a:lnTo>
                <a:lnTo>
                  <a:pt x="0" y="1991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478" t="-122287" r="-5995" b="-10151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608455"/>
            <a:ext cx="7317578" cy="353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5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Alcances y limitaciones del proyecto</a:t>
            </a:r>
          </a:p>
          <a:p>
            <a:pPr algn="l">
              <a:lnSpc>
                <a:spcPts val="70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67735" y="4771314"/>
            <a:ext cx="7238452" cy="403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Alcances: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Dashboards interactivos con series históricas de precios.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Comparador de productos entre supermercados.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Procesos ETL automatizados (ingesta, limpieza y carga).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Módulo de scraping funcional y base de datos centralizada.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Sistema de usuarios básico para guardar canastas personalizadas.</a:t>
            </a:r>
          </a:p>
          <a:p>
            <a:pPr algn="l">
              <a:lnSpc>
                <a:spcPts val="267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600466" y="7277572"/>
            <a:ext cx="7238452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Bold"/>
                <a:ea typeface="Poppins Bold"/>
                <a:cs typeface="Poppins Bold"/>
                <a:sym typeface="Poppins Bold"/>
              </a:rPr>
              <a:t>Limitaciones</a:t>
            </a: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No incluye predicción de precios</a:t>
            </a:r>
          </a:p>
          <a:p>
            <a:pPr algn="l" marL="539748" indent="-269874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Dependencia de la disponibilidad y formato de los datos (ODEPA y Supermercados).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31855">
            <a:off x="-1515531" y="-2961871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666294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8918" y="1028700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9134">
            <a:off x="16298850" y="7018529"/>
            <a:ext cx="1492813" cy="1435814"/>
          </a:xfrm>
          <a:custGeom>
            <a:avLst/>
            <a:gdLst/>
            <a:ahLst/>
            <a:cxnLst/>
            <a:rect r="r" b="b" t="t" l="l"/>
            <a:pathLst>
              <a:path h="1435814" w="1492813">
                <a:moveTo>
                  <a:pt x="0" y="0"/>
                </a:moveTo>
                <a:lnTo>
                  <a:pt x="1492813" y="0"/>
                </a:lnTo>
                <a:lnTo>
                  <a:pt x="1492813" y="1435814"/>
                </a:lnTo>
                <a:lnTo>
                  <a:pt x="0" y="1435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3337">
            <a:off x="566799" y="976973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8"/>
                </a:lnTo>
                <a:lnTo>
                  <a:pt x="0" y="1230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869464" y="4000500"/>
            <a:ext cx="7315200" cy="2286000"/>
          </a:xfrm>
          <a:custGeom>
            <a:avLst/>
            <a:gdLst/>
            <a:ahLst/>
            <a:cxnLst/>
            <a:rect r="r" b="b" t="t" l="l"/>
            <a:pathLst>
              <a:path h="2286000" w="7315200">
                <a:moveTo>
                  <a:pt x="0" y="0"/>
                </a:moveTo>
                <a:lnTo>
                  <a:pt x="7315200" y="0"/>
                </a:lnTo>
                <a:lnTo>
                  <a:pt x="73152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16529" y="2286869"/>
            <a:ext cx="8587655" cy="19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Metodología de trabajo para el desarrollo del proyecto</a:t>
            </a:r>
          </a:p>
          <a:p>
            <a:pPr algn="l">
              <a:lnSpc>
                <a:spcPts val="511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16529" y="4019245"/>
            <a:ext cx="5736311" cy="415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2"/>
              </a:lnSpc>
            </a:pPr>
            <a:r>
              <a:rPr lang="en-US" sz="2544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</a:t>
            </a:r>
            <a:r>
              <a:rPr lang="en-US" sz="2544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 utilizó la metodología en cascada, desarrollando el proyecto en 3 fases secuenciales y documentadas:</a:t>
            </a:r>
          </a:p>
          <a:p>
            <a:pPr algn="l">
              <a:lnSpc>
                <a:spcPts val="2722"/>
              </a:lnSpc>
            </a:pPr>
          </a:p>
          <a:p>
            <a:pPr algn="l" marL="549353" indent="-274677" lvl="1">
              <a:lnSpc>
                <a:spcPts val="2722"/>
              </a:lnSpc>
              <a:buAutoNum type="arabicPeriod" startAt="1"/>
            </a:pPr>
            <a:r>
              <a:rPr lang="en-US" b="true" sz="2544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Requisitos</a:t>
            </a:r>
          </a:p>
          <a:p>
            <a:pPr algn="l" marL="549353" indent="-274677" lvl="1">
              <a:lnSpc>
                <a:spcPts val="2722"/>
              </a:lnSpc>
              <a:buAutoNum type="arabicPeriod" startAt="1"/>
            </a:pPr>
            <a:r>
              <a:rPr lang="en-US" b="true" sz="2544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Análisis</a:t>
            </a:r>
          </a:p>
          <a:p>
            <a:pPr algn="l" marL="549353" indent="-274677" lvl="1">
              <a:lnSpc>
                <a:spcPts val="2722"/>
              </a:lnSpc>
              <a:buAutoNum type="arabicPeriod" startAt="1"/>
            </a:pPr>
            <a:r>
              <a:rPr lang="en-US" b="true" sz="2544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Diseño</a:t>
            </a:r>
          </a:p>
          <a:p>
            <a:pPr algn="l" marL="549353" indent="-274677" lvl="1">
              <a:lnSpc>
                <a:spcPts val="2722"/>
              </a:lnSpc>
              <a:buAutoNum type="arabicPeriod" startAt="1"/>
            </a:pPr>
            <a:r>
              <a:rPr lang="en-US" b="true" sz="2544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Implementación</a:t>
            </a:r>
          </a:p>
          <a:p>
            <a:pPr algn="l" marL="549353" indent="-274677" lvl="1">
              <a:lnSpc>
                <a:spcPts val="2722"/>
              </a:lnSpc>
              <a:buAutoNum type="arabicPeriod" startAt="1"/>
            </a:pPr>
            <a:r>
              <a:rPr lang="en-US" b="true" sz="2544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Pruebas</a:t>
            </a:r>
          </a:p>
          <a:p>
            <a:pPr algn="l" marL="549353" indent="-274677" lvl="1">
              <a:lnSpc>
                <a:spcPts val="2722"/>
              </a:lnSpc>
              <a:buAutoNum type="arabicPeriod" startAt="1"/>
            </a:pPr>
            <a:r>
              <a:rPr lang="en-US" b="true" sz="2544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Despliegue y Cierre</a:t>
            </a:r>
          </a:p>
          <a:p>
            <a:pPr algn="l">
              <a:lnSpc>
                <a:spcPts val="272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30911">
            <a:off x="-1515531" y="-2045437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7445" y="825681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601" y="914302"/>
            <a:ext cx="16458798" cy="174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9"/>
              </a:lnSpc>
            </a:pPr>
            <a:r>
              <a:rPr lang="en-US" sz="542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Cronograma para el desarrollo del proyecto</a:t>
            </a:r>
          </a:p>
          <a:p>
            <a:pPr algn="l">
              <a:lnSpc>
                <a:spcPts val="693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580974" y="9258300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5181" y="1246063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19" y="0"/>
                </a:lnTo>
                <a:lnTo>
                  <a:pt x="1582819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663337">
            <a:off x="6227529" y="6684507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9"/>
                </a:lnTo>
                <a:lnTo>
                  <a:pt x="0" y="123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914601" y="3609917"/>
            <a:ext cx="4381379" cy="1808715"/>
            <a:chOff x="0" y="0"/>
            <a:chExt cx="1153943" cy="4763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3943" cy="476369"/>
            </a:xfrm>
            <a:custGeom>
              <a:avLst/>
              <a:gdLst/>
              <a:ahLst/>
              <a:cxnLst/>
              <a:rect r="r" b="b" t="t" l="l"/>
              <a:pathLst>
                <a:path h="476369" w="1153943">
                  <a:moveTo>
                    <a:pt x="90117" y="0"/>
                  </a:moveTo>
                  <a:lnTo>
                    <a:pt x="1063826" y="0"/>
                  </a:lnTo>
                  <a:cubicBezTo>
                    <a:pt x="1087727" y="0"/>
                    <a:pt x="1110648" y="9494"/>
                    <a:pt x="1127549" y="26395"/>
                  </a:cubicBezTo>
                  <a:cubicBezTo>
                    <a:pt x="1144449" y="43295"/>
                    <a:pt x="1153943" y="66217"/>
                    <a:pt x="1153943" y="90117"/>
                  </a:cubicBezTo>
                  <a:lnTo>
                    <a:pt x="1153943" y="386252"/>
                  </a:lnTo>
                  <a:cubicBezTo>
                    <a:pt x="1153943" y="436023"/>
                    <a:pt x="1113596" y="476369"/>
                    <a:pt x="1063826" y="476369"/>
                  </a:cubicBezTo>
                  <a:lnTo>
                    <a:pt x="90117" y="476369"/>
                  </a:lnTo>
                  <a:cubicBezTo>
                    <a:pt x="40347" y="476369"/>
                    <a:pt x="0" y="436023"/>
                    <a:pt x="0" y="386252"/>
                  </a:cubicBezTo>
                  <a:lnTo>
                    <a:pt x="0" y="90117"/>
                  </a:lnTo>
                  <a:cubicBezTo>
                    <a:pt x="0" y="40347"/>
                    <a:pt x="40347" y="0"/>
                    <a:pt x="90117" y="0"/>
                  </a:cubicBezTo>
                  <a:close/>
                </a:path>
              </a:pathLst>
            </a:custGeom>
            <a:solidFill>
              <a:srgbClr val="4F27B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53943" cy="523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Fase 1: Definición del proyecto ( Semanas 1–4 )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Diseño | ERS | Mockups | Diccionario | EDA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59294" y="5298797"/>
            <a:ext cx="4090446" cy="1808715"/>
            <a:chOff x="0" y="0"/>
            <a:chExt cx="1077319" cy="4763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7319" cy="476369"/>
            </a:xfrm>
            <a:custGeom>
              <a:avLst/>
              <a:gdLst/>
              <a:ahLst/>
              <a:cxnLst/>
              <a:rect r="r" b="b" t="t" l="l"/>
              <a:pathLst>
                <a:path h="476369" w="1077319">
                  <a:moveTo>
                    <a:pt x="96527" y="0"/>
                  </a:moveTo>
                  <a:lnTo>
                    <a:pt x="980792" y="0"/>
                  </a:lnTo>
                  <a:cubicBezTo>
                    <a:pt x="1006393" y="0"/>
                    <a:pt x="1030945" y="10170"/>
                    <a:pt x="1049047" y="28272"/>
                  </a:cubicBezTo>
                  <a:cubicBezTo>
                    <a:pt x="1067149" y="46374"/>
                    <a:pt x="1077319" y="70926"/>
                    <a:pt x="1077319" y="96527"/>
                  </a:cubicBezTo>
                  <a:lnTo>
                    <a:pt x="1077319" y="379843"/>
                  </a:lnTo>
                  <a:cubicBezTo>
                    <a:pt x="1077319" y="405443"/>
                    <a:pt x="1067149" y="429995"/>
                    <a:pt x="1049047" y="448097"/>
                  </a:cubicBezTo>
                  <a:cubicBezTo>
                    <a:pt x="1030945" y="466200"/>
                    <a:pt x="1006393" y="476369"/>
                    <a:pt x="980792" y="476369"/>
                  </a:cubicBezTo>
                  <a:lnTo>
                    <a:pt x="96527" y="476369"/>
                  </a:lnTo>
                  <a:cubicBezTo>
                    <a:pt x="43217" y="476369"/>
                    <a:pt x="0" y="433153"/>
                    <a:pt x="0" y="379843"/>
                  </a:cubicBezTo>
                  <a:lnTo>
                    <a:pt x="0" y="96527"/>
                  </a:lnTo>
                  <a:cubicBezTo>
                    <a:pt x="0" y="70926"/>
                    <a:pt x="10170" y="46374"/>
                    <a:pt x="28272" y="28272"/>
                  </a:cubicBezTo>
                  <a:cubicBezTo>
                    <a:pt x="46374" y="10170"/>
                    <a:pt x="70926" y="0"/>
                    <a:pt x="96527" y="0"/>
                  </a:cubicBezTo>
                  <a:close/>
                </a:path>
              </a:pathLst>
            </a:custGeom>
            <a:solidFill>
              <a:srgbClr val="4F27B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077319" cy="523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Fase 2: Desarrollo ( Semanas 5 –10 )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BD | API | Vistas Frontend | Integración de datos |Normalización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43022" y="6814850"/>
            <a:ext cx="4090446" cy="1808715"/>
            <a:chOff x="0" y="0"/>
            <a:chExt cx="1077319" cy="4763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77319" cy="476369"/>
            </a:xfrm>
            <a:custGeom>
              <a:avLst/>
              <a:gdLst/>
              <a:ahLst/>
              <a:cxnLst/>
              <a:rect r="r" b="b" t="t" l="l"/>
              <a:pathLst>
                <a:path h="476369" w="1077319">
                  <a:moveTo>
                    <a:pt x="96527" y="0"/>
                  </a:moveTo>
                  <a:lnTo>
                    <a:pt x="980792" y="0"/>
                  </a:lnTo>
                  <a:cubicBezTo>
                    <a:pt x="1006393" y="0"/>
                    <a:pt x="1030945" y="10170"/>
                    <a:pt x="1049047" y="28272"/>
                  </a:cubicBezTo>
                  <a:cubicBezTo>
                    <a:pt x="1067149" y="46374"/>
                    <a:pt x="1077319" y="70926"/>
                    <a:pt x="1077319" y="96527"/>
                  </a:cubicBezTo>
                  <a:lnTo>
                    <a:pt x="1077319" y="379843"/>
                  </a:lnTo>
                  <a:cubicBezTo>
                    <a:pt x="1077319" y="405443"/>
                    <a:pt x="1067149" y="429995"/>
                    <a:pt x="1049047" y="448097"/>
                  </a:cubicBezTo>
                  <a:cubicBezTo>
                    <a:pt x="1030945" y="466200"/>
                    <a:pt x="1006393" y="476369"/>
                    <a:pt x="980792" y="476369"/>
                  </a:cubicBezTo>
                  <a:lnTo>
                    <a:pt x="96527" y="476369"/>
                  </a:lnTo>
                  <a:cubicBezTo>
                    <a:pt x="43217" y="476369"/>
                    <a:pt x="0" y="433153"/>
                    <a:pt x="0" y="379843"/>
                  </a:cubicBezTo>
                  <a:lnTo>
                    <a:pt x="0" y="96527"/>
                  </a:lnTo>
                  <a:cubicBezTo>
                    <a:pt x="0" y="70926"/>
                    <a:pt x="10170" y="46374"/>
                    <a:pt x="28272" y="28272"/>
                  </a:cubicBezTo>
                  <a:cubicBezTo>
                    <a:pt x="46374" y="10170"/>
                    <a:pt x="70926" y="0"/>
                    <a:pt x="96527" y="0"/>
                  </a:cubicBezTo>
                  <a:close/>
                </a:path>
              </a:pathLst>
            </a:custGeom>
            <a:solidFill>
              <a:srgbClr val="4F27B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77319" cy="523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Fase 3: Cierre ( Semanas 11–14)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 Presentación del proyecto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3105290" y="5418632"/>
            <a:ext cx="3654004" cy="78452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0849740" y="6203155"/>
            <a:ext cx="1593283" cy="151605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34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63949">
            <a:off x="-1515531" y="-4168577"/>
            <a:ext cx="20478299" cy="7423765"/>
            <a:chOff x="0" y="0"/>
            <a:chExt cx="5393461" cy="1955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3461" cy="1955230"/>
            </a:xfrm>
            <a:custGeom>
              <a:avLst/>
              <a:gdLst/>
              <a:ahLst/>
              <a:cxnLst/>
              <a:rect r="r" b="b" t="t" l="l"/>
              <a:pathLst>
                <a:path h="1955230" w="5393461">
                  <a:moveTo>
                    <a:pt x="0" y="0"/>
                  </a:moveTo>
                  <a:lnTo>
                    <a:pt x="5393461" y="0"/>
                  </a:lnTo>
                  <a:lnTo>
                    <a:pt x="5393461" y="1955230"/>
                  </a:lnTo>
                  <a:lnTo>
                    <a:pt x="0" y="1955230"/>
                  </a:lnTo>
                  <a:close/>
                </a:path>
              </a:pathLst>
            </a:custGeom>
            <a:solidFill>
              <a:srgbClr val="6B66C5">
                <a:alpha val="2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93461" cy="2002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75595" y="9007104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3" y="0"/>
                </a:lnTo>
                <a:lnTo>
                  <a:pt x="840763" y="840764"/>
                </a:lnTo>
                <a:lnTo>
                  <a:pt x="0" y="84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92014" y="1144285"/>
            <a:ext cx="840764" cy="840764"/>
          </a:xfrm>
          <a:custGeom>
            <a:avLst/>
            <a:gdLst/>
            <a:ahLst/>
            <a:cxnLst/>
            <a:rect r="r" b="b" t="t" l="l"/>
            <a:pathLst>
              <a:path h="840764" w="840764">
                <a:moveTo>
                  <a:pt x="0" y="0"/>
                </a:moveTo>
                <a:lnTo>
                  <a:pt x="840764" y="0"/>
                </a:lnTo>
                <a:lnTo>
                  <a:pt x="840764" y="840763"/>
                </a:lnTo>
                <a:lnTo>
                  <a:pt x="0" y="840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47508" y="8325483"/>
            <a:ext cx="1582819" cy="1522385"/>
          </a:xfrm>
          <a:custGeom>
            <a:avLst/>
            <a:gdLst/>
            <a:ahLst/>
            <a:cxnLst/>
            <a:rect r="r" b="b" t="t" l="l"/>
            <a:pathLst>
              <a:path h="1522385" w="1582819">
                <a:moveTo>
                  <a:pt x="0" y="0"/>
                </a:moveTo>
                <a:lnTo>
                  <a:pt x="1582820" y="0"/>
                </a:lnTo>
                <a:lnTo>
                  <a:pt x="1582820" y="1522385"/>
                </a:lnTo>
                <a:lnTo>
                  <a:pt x="0" y="1522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3337">
            <a:off x="4083360" y="949372"/>
            <a:ext cx="1279440" cy="1230589"/>
          </a:xfrm>
          <a:custGeom>
            <a:avLst/>
            <a:gdLst/>
            <a:ahLst/>
            <a:cxnLst/>
            <a:rect r="r" b="b" t="t" l="l"/>
            <a:pathLst>
              <a:path h="1230589" w="1279440">
                <a:moveTo>
                  <a:pt x="0" y="0"/>
                </a:moveTo>
                <a:lnTo>
                  <a:pt x="1279440" y="0"/>
                </a:lnTo>
                <a:lnTo>
                  <a:pt x="1279440" y="1230589"/>
                </a:lnTo>
                <a:lnTo>
                  <a:pt x="0" y="123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3377" y="243377"/>
            <a:ext cx="785323" cy="785323"/>
          </a:xfrm>
          <a:custGeom>
            <a:avLst/>
            <a:gdLst/>
            <a:ahLst/>
            <a:cxnLst/>
            <a:rect r="r" b="b" t="t" l="l"/>
            <a:pathLst>
              <a:path h="785323" w="785323">
                <a:moveTo>
                  <a:pt x="0" y="0"/>
                </a:moveTo>
                <a:lnTo>
                  <a:pt x="785323" y="0"/>
                </a:lnTo>
                <a:lnTo>
                  <a:pt x="785323" y="785323"/>
                </a:lnTo>
                <a:lnTo>
                  <a:pt x="0" y="785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46124" y="4978867"/>
            <a:ext cx="1322701" cy="1268140"/>
          </a:xfrm>
          <a:custGeom>
            <a:avLst/>
            <a:gdLst/>
            <a:ahLst/>
            <a:cxnLst/>
            <a:rect r="r" b="b" t="t" l="l"/>
            <a:pathLst>
              <a:path h="1268140" w="1322701">
                <a:moveTo>
                  <a:pt x="0" y="0"/>
                </a:moveTo>
                <a:lnTo>
                  <a:pt x="1322701" y="0"/>
                </a:lnTo>
                <a:lnTo>
                  <a:pt x="1322701" y="1268140"/>
                </a:lnTo>
                <a:lnTo>
                  <a:pt x="0" y="12681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4028738" y="6014916"/>
            <a:ext cx="694342" cy="571811"/>
            <a:chOff x="0" y="0"/>
            <a:chExt cx="647700" cy="533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7700" cy="533400"/>
            </a:xfrm>
            <a:custGeom>
              <a:avLst/>
              <a:gdLst/>
              <a:ahLst/>
              <a:cxnLst/>
              <a:rect r="r" b="b" t="t" l="l"/>
              <a:pathLst>
                <a:path h="533400" w="6477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0650" y="117475"/>
              <a:ext cx="527050" cy="2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826574" y="5138431"/>
            <a:ext cx="882889" cy="892934"/>
          </a:xfrm>
          <a:custGeom>
            <a:avLst/>
            <a:gdLst/>
            <a:ahLst/>
            <a:cxnLst/>
            <a:rect r="r" b="b" t="t" l="l"/>
            <a:pathLst>
              <a:path h="892934" w="882889">
                <a:moveTo>
                  <a:pt x="0" y="0"/>
                </a:moveTo>
                <a:lnTo>
                  <a:pt x="882889" y="0"/>
                </a:lnTo>
                <a:lnTo>
                  <a:pt x="882889" y="892934"/>
                </a:lnTo>
                <a:lnTo>
                  <a:pt x="0" y="892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40419" y="4785318"/>
            <a:ext cx="1130700" cy="1130700"/>
          </a:xfrm>
          <a:custGeom>
            <a:avLst/>
            <a:gdLst/>
            <a:ahLst/>
            <a:cxnLst/>
            <a:rect r="r" b="b" t="t" l="l"/>
            <a:pathLst>
              <a:path h="1130700" w="1130700">
                <a:moveTo>
                  <a:pt x="0" y="0"/>
                </a:moveTo>
                <a:lnTo>
                  <a:pt x="1130699" y="0"/>
                </a:lnTo>
                <a:lnTo>
                  <a:pt x="1130699" y="1130700"/>
                </a:lnTo>
                <a:lnTo>
                  <a:pt x="0" y="1130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58226" y="5206203"/>
            <a:ext cx="847047" cy="883491"/>
          </a:xfrm>
          <a:custGeom>
            <a:avLst/>
            <a:gdLst/>
            <a:ahLst/>
            <a:cxnLst/>
            <a:rect r="r" b="b" t="t" l="l"/>
            <a:pathLst>
              <a:path h="883491" w="847047">
                <a:moveTo>
                  <a:pt x="0" y="0"/>
                </a:moveTo>
                <a:lnTo>
                  <a:pt x="847047" y="0"/>
                </a:lnTo>
                <a:lnTo>
                  <a:pt x="847047" y="883491"/>
                </a:lnTo>
                <a:lnTo>
                  <a:pt x="0" y="8834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55124" y="4885129"/>
            <a:ext cx="1415064" cy="1415064"/>
          </a:xfrm>
          <a:custGeom>
            <a:avLst/>
            <a:gdLst/>
            <a:ahLst/>
            <a:cxnLst/>
            <a:rect r="r" b="b" t="t" l="l"/>
            <a:pathLst>
              <a:path h="1415064" w="1415064">
                <a:moveTo>
                  <a:pt x="0" y="0"/>
                </a:moveTo>
                <a:lnTo>
                  <a:pt x="1415064" y="0"/>
                </a:lnTo>
                <a:lnTo>
                  <a:pt x="1415064" y="1415064"/>
                </a:lnTo>
                <a:lnTo>
                  <a:pt x="0" y="14150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745037" y="4814853"/>
            <a:ext cx="1206590" cy="1432154"/>
          </a:xfrm>
          <a:custGeom>
            <a:avLst/>
            <a:gdLst/>
            <a:ahLst/>
            <a:cxnLst/>
            <a:rect r="r" b="b" t="t" l="l"/>
            <a:pathLst>
              <a:path h="1432154" w="1206590">
                <a:moveTo>
                  <a:pt x="0" y="0"/>
                </a:moveTo>
                <a:lnTo>
                  <a:pt x="1206590" y="0"/>
                </a:lnTo>
                <a:lnTo>
                  <a:pt x="1206590" y="1432154"/>
                </a:lnTo>
                <a:lnTo>
                  <a:pt x="0" y="143215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064330" y="6502761"/>
            <a:ext cx="3539062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Módulo Scraping</a:t>
            </a:r>
          </a:p>
          <a:p>
            <a:pPr algn="ctr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&amp; ETL(Python)</a:t>
            </a:r>
          </a:p>
          <a:p>
            <a:pPr algn="ctr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DTW</a:t>
            </a:r>
          </a:p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(PostgreSQL)</a:t>
            </a:r>
          </a:p>
        </p:txBody>
      </p:sp>
      <p:grpSp>
        <p:nvGrpSpPr>
          <p:cNvPr name="Group 20" id="20"/>
          <p:cNvGrpSpPr/>
          <p:nvPr/>
        </p:nvGrpSpPr>
        <p:grpSpPr>
          <a:xfrm rot="-10800000">
            <a:off x="8350494" y="6089694"/>
            <a:ext cx="694342" cy="571811"/>
            <a:chOff x="0" y="0"/>
            <a:chExt cx="647700" cy="533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47700" cy="533400"/>
            </a:xfrm>
            <a:custGeom>
              <a:avLst/>
              <a:gdLst/>
              <a:ahLst/>
              <a:cxnLst/>
              <a:rect r="r" b="b" t="t" l="l"/>
              <a:pathLst>
                <a:path h="533400" w="6477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0650" y="117475"/>
              <a:ext cx="527050" cy="2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2417228" y="6089694"/>
            <a:ext cx="694342" cy="571811"/>
            <a:chOff x="0" y="0"/>
            <a:chExt cx="647700" cy="533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7700" cy="533400"/>
            </a:xfrm>
            <a:custGeom>
              <a:avLst/>
              <a:gdLst/>
              <a:ahLst/>
              <a:cxnLst/>
              <a:rect r="r" b="b" t="t" l="l"/>
              <a:pathLst>
                <a:path h="533400" w="6477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0650" y="117475"/>
              <a:ext cx="527050" cy="2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15470263" y="6089694"/>
            <a:ext cx="694342" cy="571811"/>
            <a:chOff x="0" y="0"/>
            <a:chExt cx="647700" cy="533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47700" cy="533400"/>
            </a:xfrm>
            <a:custGeom>
              <a:avLst/>
              <a:gdLst/>
              <a:ahLst/>
              <a:cxnLst/>
              <a:rect r="r" b="b" t="t" l="l"/>
              <a:pathLst>
                <a:path h="533400" w="6477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0650" y="117475"/>
              <a:ext cx="527050" cy="2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74902" y="5030495"/>
            <a:ext cx="1000869" cy="1000869"/>
          </a:xfrm>
          <a:custGeom>
            <a:avLst/>
            <a:gdLst/>
            <a:ahLst/>
            <a:cxnLst/>
            <a:rect r="r" b="b" t="t" l="l"/>
            <a:pathLst>
              <a:path h="1000869" w="1000869">
                <a:moveTo>
                  <a:pt x="0" y="0"/>
                </a:moveTo>
                <a:lnTo>
                  <a:pt x="1000869" y="0"/>
                </a:lnTo>
                <a:lnTo>
                  <a:pt x="1000869" y="1000870"/>
                </a:lnTo>
                <a:lnTo>
                  <a:pt x="0" y="10008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417526" y="5083265"/>
            <a:ext cx="895024" cy="1129368"/>
          </a:xfrm>
          <a:custGeom>
            <a:avLst/>
            <a:gdLst/>
            <a:ahLst/>
            <a:cxnLst/>
            <a:rect r="r" b="b" t="t" l="l"/>
            <a:pathLst>
              <a:path h="1129368" w="895024">
                <a:moveTo>
                  <a:pt x="0" y="0"/>
                </a:moveTo>
                <a:lnTo>
                  <a:pt x="895024" y="0"/>
                </a:lnTo>
                <a:lnTo>
                  <a:pt x="895024" y="1129367"/>
                </a:lnTo>
                <a:lnTo>
                  <a:pt x="0" y="112936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068825" y="971550"/>
            <a:ext cx="11309586" cy="200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3"/>
              </a:lnSpc>
            </a:pPr>
            <a:r>
              <a:rPr lang="en-US" sz="622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Arquitectura del software</a:t>
            </a:r>
          </a:p>
          <a:p>
            <a:pPr algn="l">
              <a:lnSpc>
                <a:spcPts val="7963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680048" y="3880894"/>
            <a:ext cx="5736311" cy="35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8"/>
              </a:lnSpc>
              <a:spcBef>
                <a:spcPct val="0"/>
              </a:spcBef>
            </a:pPr>
            <a:r>
              <a:rPr lang="en-US" b="true" sz="2344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Fuente de datos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1503" y="6516357"/>
            <a:ext cx="3539062" cy="97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true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Sitios web supermercados</a:t>
            </a:r>
          </a:p>
          <a:p>
            <a:pPr algn="ctr">
              <a:lnSpc>
                <a:spcPts val="2198"/>
              </a:lnSpc>
              <a:spcBef>
                <a:spcPct val="0"/>
              </a:spcBef>
            </a:pPr>
            <a:r>
              <a:rPr lang="en-US" b="true" sz="2054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Fuente de datos ODEPA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40419" y="6502761"/>
            <a:ext cx="2449239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</a:p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(REST Framework)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57401" y="6502761"/>
            <a:ext cx="1473907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</a:p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(React)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743077" y="6458538"/>
            <a:ext cx="1210510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  <a:spcBef>
                <a:spcPct val="0"/>
              </a:spcBef>
            </a:pPr>
            <a:r>
              <a:rPr lang="en-US" sz="2499">
                <a:solidFill>
                  <a:srgbClr val="ECE6DF"/>
                </a:solidFill>
                <a:latin typeface="Poppins"/>
                <a:ea typeface="Poppins"/>
                <a:cs typeface="Poppins"/>
                <a:sym typeface="Poppins"/>
              </a:rPr>
              <a:t>Usuario Final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213659" y="3880894"/>
            <a:ext cx="1207549" cy="35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8"/>
              </a:lnSpc>
              <a:spcBef>
                <a:spcPct val="0"/>
              </a:spcBef>
            </a:pPr>
            <a:r>
              <a:rPr lang="en-US" b="true" sz="2344">
                <a:solidFill>
                  <a:srgbClr val="ECE6D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Cliente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DAG2qQS1fVs</dc:identifier>
  <dcterms:modified xsi:type="dcterms:W3CDTF">2011-08-01T06:04:30Z</dcterms:modified>
  <cp:revision>1</cp:revision>
  <dc:title>CAPSTONE</dc:title>
</cp:coreProperties>
</file>